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669088" cy="97758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DFEAF1"/>
    <a:srgbClr val="EAF4F6"/>
    <a:srgbClr val="4F98D5"/>
    <a:srgbClr val="61A3D9"/>
    <a:srgbClr val="78B0DE"/>
    <a:srgbClr val="83B6E1"/>
    <a:srgbClr val="DCE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owerpoint template_covershe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7150"/>
            <a:ext cx="9144000" cy="36195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1989138"/>
            <a:ext cx="6983412" cy="2592387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30094-D057-4003-B815-D65004D928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8A381-4918-4467-92C5-30495E904D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81075"/>
            <a:ext cx="4038600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1075"/>
            <a:ext cx="4038600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B9E38-01C6-4040-9609-9056AA9629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2401A-BD02-4354-BB13-00DFF82005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20E3E-3C4C-45CD-9AA1-3ACE90D7BA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DCFC3-9C51-49C3-8A56-548D412FF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BFCD6-A355-44C6-83B2-0A0E468493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036B6-FC20-431A-ABA7-5962CED7B0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8DB46-7A6D-4B20-A05F-1C2EFB1F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66675"/>
            <a:ext cx="2286000" cy="6059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66675"/>
            <a:ext cx="6705600" cy="6059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8D313-71D7-4FF0-B9D8-CA567975A9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2C8E8"/>
            </a:gs>
            <a:gs pos="100000">
              <a:srgbClr val="E2EEF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6675"/>
            <a:ext cx="9144000" cy="4095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CE8F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6263" y="6410325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4F98D5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3675" y="6410325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F98D5"/>
                </a:solidFill>
                <a:latin typeface="Arial" charset="0"/>
              </a:defRPr>
            </a:lvl1pPr>
          </a:lstStyle>
          <a:p>
            <a:pPr>
              <a:defRPr/>
            </a:pPr>
            <a:fld id="{19D679D4-640E-4CA6-A6E3-C9422CB41F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476250"/>
            <a:ext cx="9144000" cy="0"/>
          </a:xfrm>
          <a:prstGeom prst="line">
            <a:avLst/>
          </a:prstGeom>
          <a:noFill/>
          <a:ln w="19050">
            <a:solidFill>
              <a:srgbClr val="78B0D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0" y="6308725"/>
            <a:ext cx="9144000" cy="0"/>
          </a:xfrm>
          <a:prstGeom prst="line">
            <a:avLst/>
          </a:prstGeom>
          <a:noFill/>
          <a:ln w="12700">
            <a:solidFill>
              <a:srgbClr val="78B0D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427038" y="6410325"/>
            <a:ext cx="2546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600" b="1">
                <a:solidFill>
                  <a:srgbClr val="4F98D5"/>
                </a:solidFill>
                <a:latin typeface="Arial" charset="0"/>
              </a:rPr>
              <a:t>www.eastdevon.gov.uk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marL="361950" indent="-36195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+mj-lt"/>
          <a:ea typeface="+mj-ea"/>
          <a:cs typeface="+mj-cs"/>
        </a:defRPr>
      </a:lvl1pPr>
      <a:lvl2pPr marL="361950" indent="-36195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2pPr>
      <a:lvl3pPr marL="361950" indent="-36195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3pPr>
      <a:lvl4pPr marL="361950" indent="-36195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4pPr>
      <a:lvl5pPr marL="361950" indent="-36195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5pPr>
      <a:lvl6pPr marL="81915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6pPr>
      <a:lvl7pPr marL="127635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7pPr>
      <a:lvl8pPr marL="173355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8pPr>
      <a:lvl9pPr marL="219075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1C53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692696"/>
            <a:ext cx="8208963" cy="935310"/>
          </a:xfrm>
        </p:spPr>
        <p:txBody>
          <a:bodyPr/>
          <a:lstStyle/>
          <a:p>
            <a:pPr eaLnBrk="1" hangingPunct="1"/>
            <a:r>
              <a:rPr lang="en-GB" sz="4400" dirty="0" smtClean="0"/>
              <a:t>Neighbourhood Plans</a:t>
            </a:r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467544" y="1700808"/>
            <a:ext cx="72728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GB" dirty="0" smtClean="0"/>
          </a:p>
          <a:p>
            <a:pPr lvl="1"/>
            <a:endParaRPr lang="en-GB" sz="1400" dirty="0" smtClean="0"/>
          </a:p>
          <a:p>
            <a:pPr lvl="1"/>
            <a:endParaRPr lang="en-GB" sz="1400" dirty="0" smtClean="0"/>
          </a:p>
          <a:p>
            <a:pPr lvl="1">
              <a:buFont typeface="Arial" pitchFamily="34" charset="0"/>
              <a:buChar char="•"/>
            </a:pPr>
            <a:endParaRPr lang="en-GB" sz="1400" dirty="0" smtClean="0"/>
          </a:p>
          <a:p>
            <a:pPr lvl="1">
              <a:buFont typeface="Arial" pitchFamily="34" charset="0"/>
              <a:buChar char="•"/>
            </a:pPr>
            <a:endParaRPr lang="en-GB" sz="1400" dirty="0" smtClean="0"/>
          </a:p>
          <a:p>
            <a:pPr lvl="1">
              <a:buFont typeface="Arial" pitchFamily="34" charset="0"/>
              <a:buChar char="•"/>
            </a:pPr>
            <a:endParaRPr lang="en-US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204864"/>
            <a:ext cx="2225117" cy="234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67544" y="1556792"/>
            <a:ext cx="8496300" cy="1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What’s it all about?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GB" dirty="0" smtClean="0"/>
              <a:t>Brought in by the Coalition Govt in 2011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GB" dirty="0" smtClean="0"/>
              <a:t>Born out of the idea of ‘Localism’, giving local residents a 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dirty="0" smtClean="0"/>
              <a:t>	greater say in development that goes on in their areas</a:t>
            </a:r>
          </a:p>
          <a:p>
            <a:pPr marL="342900" lvl="0" indent="-342900">
              <a:spcBef>
                <a:spcPct val="20000"/>
              </a:spcBef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GB" dirty="0" smtClean="0"/>
              <a:t>Parish Council owned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1" indent="-342900">
              <a:spcBef>
                <a:spcPct val="20000"/>
              </a:spcBef>
              <a:buFontTx/>
              <a:buChar char="•"/>
            </a:pPr>
            <a:r>
              <a:rPr lang="en-GB" dirty="0" smtClean="0"/>
              <a:t>A community-led planning document that will influence </a:t>
            </a:r>
          </a:p>
          <a:p>
            <a:pPr marL="342900" lvl="1" indent="-342900">
              <a:spcBef>
                <a:spcPct val="20000"/>
              </a:spcBef>
            </a:pPr>
            <a:r>
              <a:rPr lang="en-GB" dirty="0" smtClean="0"/>
              <a:t>	development in your area over the next 15 or so years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edenproject.com/blog/wp-content/uploads/2011/12/neighbourhood-planning-ed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789040"/>
            <a:ext cx="2855702" cy="2304256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 bwMode="auto">
          <a:xfrm>
            <a:off x="539552" y="1124744"/>
            <a:ext cx="8280920" cy="19717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</a:pPr>
            <a:r>
              <a:rPr lang="en-GB" sz="2400" dirty="0" smtClean="0"/>
              <a:t>Why do it?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Gives community a voice in decision making.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Once adopted, the policies become part of the development Plan- holds legal weight in decisions</a:t>
            </a:r>
            <a:r>
              <a:rPr lang="en-GB" sz="1800" dirty="0" smtClean="0">
                <a:cs typeface="Arial" charset="0"/>
              </a:rPr>
              <a:t>.</a:t>
            </a:r>
          </a:p>
          <a:p>
            <a:pPr eaLnBrk="1" hangingPunct="1"/>
            <a:endParaRPr lang="en-GB" sz="1800" dirty="0" smtClean="0">
              <a:cs typeface="Arial" charset="0"/>
            </a:endParaRPr>
          </a:p>
          <a:p>
            <a:pPr eaLnBrk="1" hangingPunct="1"/>
            <a:r>
              <a:rPr lang="en-GB" sz="1800" dirty="0" smtClean="0"/>
              <a:t>More focused- Local Plan covers the District</a:t>
            </a:r>
          </a:p>
          <a:p>
            <a:pPr eaLnBrk="1" hangingPunct="1"/>
            <a:endParaRPr lang="en-GB" sz="1800" dirty="0" smtClean="0"/>
          </a:p>
          <a:p>
            <a:pPr marL="342900" lvl="1" indent="-342900" eaLnBrk="1" hangingPunct="1">
              <a:buFontTx/>
              <a:buChar char="•"/>
            </a:pPr>
            <a:r>
              <a:rPr lang="en-GB" sz="1800" dirty="0" smtClean="0"/>
              <a:t>Establishes a dialogue within the community.</a:t>
            </a:r>
          </a:p>
          <a:p>
            <a:pPr marL="342900" lvl="1" indent="-342900" eaLnBrk="1" hangingPunct="1">
              <a:buFontTx/>
              <a:buChar char="•"/>
            </a:pPr>
            <a:endParaRPr lang="en-GB" sz="1800" dirty="0" smtClean="0"/>
          </a:p>
          <a:p>
            <a:pPr marL="342900" lvl="1" indent="-342900" eaLnBrk="1" hangingPunct="1">
              <a:buFontTx/>
              <a:buChar char="•"/>
            </a:pPr>
            <a:r>
              <a:rPr lang="en-GB" sz="1800" dirty="0" smtClean="0"/>
              <a:t>25 % CIL money for adopted plans</a:t>
            </a:r>
          </a:p>
          <a:p>
            <a:pPr eaLnBrk="1" hangingPunct="1"/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4294967295"/>
          </p:nvPr>
        </p:nvSpPr>
        <p:spPr bwMode="auto">
          <a:xfrm>
            <a:off x="539552" y="1673225"/>
            <a:ext cx="8496300" cy="19717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they cannot be used to stop growth but can help inform, direct and shape development</a:t>
            </a:r>
          </a:p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They cannot propose lower levels of housing/growth than that in the Local Plan.</a:t>
            </a:r>
          </a:p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Can’t have policies on non-land use topics but can identify community priorities. e.g. Setting up car club, promoting public transport needs etc.</a:t>
            </a:r>
          </a:p>
          <a:p>
            <a:pPr eaLnBrk="1" hangingPunct="1"/>
            <a:endParaRPr lang="en-GB" sz="1400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Also must comply with: </a:t>
            </a:r>
          </a:p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National Planning Policy Framework</a:t>
            </a:r>
          </a:p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East Devon Local Plan</a:t>
            </a:r>
          </a:p>
          <a:p>
            <a:pPr eaLnBrk="1" hangingPunct="1"/>
            <a:r>
              <a:rPr lang="en-GB" sz="1800" dirty="0" smtClean="0">
                <a:latin typeface="Arial" charset="0"/>
                <a:cs typeface="Arial" charset="0"/>
              </a:rPr>
              <a:t>European Directives/legislation</a:t>
            </a:r>
          </a:p>
          <a:p>
            <a:pPr eaLnBrk="1" hangingPunct="1"/>
            <a:endParaRPr lang="en-GB" sz="2400" dirty="0" smtClean="0"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692696"/>
            <a:ext cx="727280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 CAN’T they do?</a:t>
            </a:r>
            <a:r>
              <a:rPr lang="en-GB" sz="2400" dirty="0"/>
              <a:t> </a:t>
            </a:r>
            <a:endParaRPr lang="en-GB" sz="2400" dirty="0" smtClean="0"/>
          </a:p>
          <a:p>
            <a:endParaRPr lang="en-GB" sz="2400" dirty="0" smtClean="0"/>
          </a:p>
          <a:p>
            <a:pPr lvl="1">
              <a:buFont typeface="Arial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7544" y="548680"/>
            <a:ext cx="842493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Neighbourhood planning in East Devon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40 Neighbourhood Areas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3 Submissions- Stockland, Bishops Clyst, East Budleigh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1 adopted Plan- Lympstone</a:t>
            </a:r>
          </a:p>
          <a:p>
            <a:endParaRPr lang="en-GB" sz="2400" dirty="0" smtClean="0"/>
          </a:p>
          <a:p>
            <a:pPr lvl="1">
              <a:buFont typeface="Arial" pitchFamily="34" charset="0"/>
              <a:buChar char="•"/>
            </a:pPr>
            <a:endParaRPr lang="en-US" sz="1400" dirty="0"/>
          </a:p>
        </p:txBody>
      </p:sp>
      <p:pic>
        <p:nvPicPr>
          <p:cNvPr id="1026" name="Picture 2" descr="S:\Planning_Countryside\Planning Policy\H IT Systems and Applications\04 GIS\17 Tim GIS\NP 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92896"/>
            <a:ext cx="5400600" cy="3818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548680"/>
            <a:ext cx="72728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1- Designating the Neighbourhood Area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Parish Council has to decide the appropriate area for the Neighbourhood Plan to cover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In rural areas a presumption that this will follow the parish boundary.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Fill out application form on website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Submit to EDDC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Area designated!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Once designated can claim up to £9,000 funding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endParaRPr lang="en-GB" dirty="0"/>
          </a:p>
          <a:p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36618" t="55299" r="50036" b="19501"/>
          <a:stretch>
            <a:fillRect/>
          </a:stretch>
        </p:blipFill>
        <p:spPr bwMode="auto">
          <a:xfrm>
            <a:off x="4788024" y="3645024"/>
            <a:ext cx="338995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27280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2- Establishing a steering group</a:t>
            </a:r>
            <a:endParaRPr lang="en-GB" sz="2400" dirty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Comprises Town/Parish councillors and members of the public.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Representative of community.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Meets regularly and drives forward progress of plan.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Developing and monitoring the project plan</a:t>
            </a:r>
          </a:p>
        </p:txBody>
      </p:sp>
      <p:pic>
        <p:nvPicPr>
          <p:cNvPr id="25602" name="Picture 2" descr="http://roicorp.com/wp-content/uploads/1999/05/bigstock-golden-ship-s-steering-wheel-24054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861048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692696"/>
            <a:ext cx="727280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3- Reviewing and gathering evidence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Creating a parish profile- analysing demographic data, population size, historical development etc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Reviewing existing information related to area, e.g. Open space studies, SHLAA data- East Devon District Council can help with this!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As process continues this will be added to as views are sought from the community.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212976"/>
            <a:ext cx="2448272" cy="257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9552" y="692696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4- Consulting the community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Getting community views to assess aspirations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Could include questionnaires, workshops, flyers, information on websites, exhibitions etc.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429000"/>
            <a:ext cx="298926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12879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5- Developing aims and objectives</a:t>
            </a:r>
          </a:p>
          <a:p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Analysing the data from evidence gathering and consultation steps to produce overarching aims of what the plan is to achieve.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Expressed in a series of statements. e.g. Ensuring new development is suitably designed, encouraging tree planting schemes, protecting particular open spaces etc.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Should go through another stage of consultation to ensure the community supports them.</a:t>
            </a:r>
            <a:endParaRPr lang="en-US" dirty="0"/>
          </a:p>
        </p:txBody>
      </p:sp>
      <p:pic>
        <p:nvPicPr>
          <p:cNvPr id="44034" name="Picture 2" descr="http://upload.wikimedia.org/wikipedia/commons/thumb/3/3c/Crystal_Clear_app_ktip.svg/2000px-Crystal_Clear_app_ktip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9744" y="2348880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6- Drafting the plan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Pulling together all of the information from the previous stages.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Producing planning policies to support the aims and objectives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Very important as these are what planning applications will be judged against!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43010" name="Picture 2" descr="http://globe-views.com/dcim/dreams/pencil/pencil-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861048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7- Submission to Local Authority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Submit to East Devon who will check to ensure the necessary legal steps have been followed and it is in conformity with local and national policy.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Local Authority will then publicise the plan and consult with any interested parties.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221088"/>
            <a:ext cx="2088232" cy="170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128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8- Examination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Local Authority will then appoint independent </a:t>
            </a:r>
          </a:p>
          <a:p>
            <a:pPr lvl="1"/>
            <a:r>
              <a:rPr lang="en-GB" dirty="0" smtClean="0"/>
              <a:t>planning professional to examine the contents.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He/she will check that the plan has met the basic </a:t>
            </a:r>
          </a:p>
          <a:p>
            <a:pPr lvl="1"/>
            <a:r>
              <a:rPr lang="en-GB" dirty="0" smtClean="0"/>
              <a:t>conditions.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Paid for by Local Authority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He will produce a report suggesting amendments and either suggesting that the plan should or should not proceed to referendum.</a:t>
            </a:r>
            <a:endParaRPr lang="en-GB" dirty="0"/>
          </a:p>
        </p:txBody>
      </p:sp>
      <p:pic>
        <p:nvPicPr>
          <p:cNvPr id="3074" name="Picture 2" descr="http://image.slidesharecdn.com/neighbourhoodplanning-davechetwyn-150203041657-conversion-gate01/95/neighbourhood-planning-urban-vision-dave-chetwyn-27-638.jpg?cb=1422960149"/>
          <p:cNvPicPr>
            <a:picLocks noChangeAspect="1" noChangeArrowheads="1"/>
          </p:cNvPicPr>
          <p:nvPr/>
        </p:nvPicPr>
        <p:blipFill>
          <a:blip r:embed="rId2" cstate="print"/>
          <a:srcRect l="64711" t="22910"/>
          <a:stretch>
            <a:fillRect/>
          </a:stretch>
        </p:blipFill>
        <p:spPr bwMode="auto">
          <a:xfrm>
            <a:off x="6519714" y="1268760"/>
            <a:ext cx="1924992" cy="315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9552" y="692696"/>
            <a:ext cx="712879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r>
              <a:rPr lang="en-GB" sz="2400" dirty="0" smtClean="0"/>
              <a:t>What’s the process?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Stage 9- Referendum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If successful examination, then Local Authority will organise referendum for the plan.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If greater than 50% in favour of Plan- </a:t>
            </a:r>
          </a:p>
          <a:p>
            <a:pPr lvl="1"/>
            <a:r>
              <a:rPr lang="en-GB" b="1" dirty="0" smtClean="0"/>
              <a:t>Plan Adopted!</a:t>
            </a:r>
          </a:p>
          <a:p>
            <a:pPr lvl="1"/>
            <a:endParaRPr lang="en-GB" b="1" dirty="0" smtClean="0"/>
          </a:p>
          <a:p>
            <a:pPr lvl="1"/>
            <a:endParaRPr lang="en-GB" b="1" dirty="0" smtClean="0"/>
          </a:p>
          <a:p>
            <a:pPr lvl="1"/>
            <a:endParaRPr lang="en-GB" b="1" dirty="0" smtClean="0"/>
          </a:p>
          <a:p>
            <a:pPr lvl="1"/>
            <a:endParaRPr lang="en-GB" b="1" dirty="0" smtClean="0"/>
          </a:p>
          <a:p>
            <a:pPr lvl="1"/>
            <a:r>
              <a:rPr lang="en-GB" b="1" dirty="0" smtClean="0"/>
              <a:t>Approximately 2 years from start to finish.</a:t>
            </a:r>
          </a:p>
          <a:p>
            <a:pPr lvl="1"/>
            <a:endParaRPr lang="en-GB" dirty="0" smtClean="0"/>
          </a:p>
          <a:p>
            <a:pPr lvl="1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212976"/>
            <a:ext cx="194748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practicemanager.files.wordpress.com/2011/10/dscf5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717032"/>
            <a:ext cx="2688298" cy="2016224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229600" cy="4248472"/>
          </a:xfrm>
        </p:spPr>
        <p:txBody>
          <a:bodyPr>
            <a:normAutofit fontScale="25000" lnSpcReduction="20000"/>
          </a:bodyPr>
          <a:lstStyle/>
          <a:p>
            <a:pPr lvl="1">
              <a:buNone/>
            </a:pPr>
            <a:r>
              <a:rPr lang="en-GB" sz="9600" dirty="0" smtClean="0"/>
              <a:t>How East Devon is helping NP groups</a:t>
            </a:r>
          </a:p>
          <a:p>
            <a:pPr lvl="1">
              <a:buFont typeface="Arial" pitchFamily="34" charset="0"/>
              <a:buChar char="•"/>
            </a:pPr>
            <a:endParaRPr lang="en-GB" sz="4500" dirty="0" smtClean="0"/>
          </a:p>
          <a:p>
            <a:pPr lvl="1">
              <a:buFont typeface="Arial" pitchFamily="34" charset="0"/>
              <a:buChar char="•"/>
            </a:pPr>
            <a:endParaRPr lang="en-GB" sz="7200" dirty="0" smtClean="0"/>
          </a:p>
          <a:p>
            <a:pPr lvl="1">
              <a:buFont typeface="Arial" pitchFamily="34" charset="0"/>
              <a:buChar char="•"/>
            </a:pPr>
            <a:r>
              <a:rPr lang="en-GB" sz="7200" dirty="0" smtClean="0"/>
              <a:t>Producing bespoke guidance notes at various stages of the process on website (collecting evidence, engaging the community).</a:t>
            </a:r>
            <a:endParaRPr lang="en-US" sz="7200" dirty="0" smtClean="0"/>
          </a:p>
          <a:p>
            <a:pPr lvl="1">
              <a:buFont typeface="Arial" pitchFamily="34" charset="0"/>
              <a:buChar char="•"/>
            </a:pPr>
            <a:r>
              <a:rPr lang="en-GB" sz="7200" dirty="0" smtClean="0"/>
              <a:t>Creating document templates including basic conditions statement, consultation statement, project plan.</a:t>
            </a:r>
            <a:endParaRPr lang="en-US" sz="7200" dirty="0" smtClean="0"/>
          </a:p>
          <a:p>
            <a:pPr lvl="1">
              <a:buFont typeface="Arial" pitchFamily="34" charset="0"/>
              <a:buChar char="•"/>
            </a:pPr>
            <a:r>
              <a:rPr lang="en-GB" sz="7200" dirty="0" smtClean="0"/>
              <a:t>Dedicated officer always being available to offer advice to groups.</a:t>
            </a:r>
          </a:p>
          <a:p>
            <a:pPr lvl="2">
              <a:buFontTx/>
              <a:buChar char="-"/>
            </a:pPr>
            <a:r>
              <a:rPr lang="en-GB" sz="6800" dirty="0" smtClean="0"/>
              <a:t>Can produce maps</a:t>
            </a:r>
          </a:p>
          <a:p>
            <a:pPr lvl="2">
              <a:buFontTx/>
              <a:buChar char="-"/>
            </a:pPr>
            <a:r>
              <a:rPr lang="en-GB" sz="6800" dirty="0" smtClean="0"/>
              <a:t>Help write policies</a:t>
            </a:r>
          </a:p>
          <a:p>
            <a:pPr lvl="2">
              <a:buFontTx/>
              <a:buChar char="-"/>
            </a:pPr>
            <a:r>
              <a:rPr lang="en-GB" sz="6800" dirty="0" smtClean="0"/>
              <a:t>Feedback on questionnaires</a:t>
            </a:r>
            <a:endParaRPr lang="en-US" sz="6800" dirty="0" smtClean="0"/>
          </a:p>
          <a:p>
            <a:pPr lvl="2">
              <a:buFontTx/>
              <a:buChar char="-"/>
            </a:pPr>
            <a:r>
              <a:rPr lang="en-GB" sz="6800" dirty="0" smtClean="0"/>
              <a:t>Attending steering group sessions.</a:t>
            </a:r>
          </a:p>
          <a:p>
            <a:pPr lvl="1">
              <a:buFont typeface="Arial" pitchFamily="34" charset="0"/>
              <a:buChar char="•"/>
            </a:pPr>
            <a:r>
              <a:rPr lang="en-GB" sz="7200" dirty="0" smtClean="0"/>
              <a:t>Regular Newsletters.</a:t>
            </a:r>
          </a:p>
          <a:p>
            <a:pPr lvl="1">
              <a:buFont typeface="Arial" pitchFamily="34" charset="0"/>
              <a:buChar char="•"/>
            </a:pPr>
            <a:r>
              <a:rPr lang="en-GB" sz="7200" dirty="0" smtClean="0"/>
              <a:t>Advising on any national updates.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08 EDDC PowerPoin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2008 EDDC PowerPoint</Template>
  <TotalTime>1192</TotalTime>
  <Words>714</Words>
  <Application>Microsoft Office PowerPoint</Application>
  <PresentationFormat>On-screen Show (4:3)</PresentationFormat>
  <Paragraphs>152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2008 EDDC PowerPoint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EDDC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goes here</dc:title>
  <dc:creator>crodway</dc:creator>
  <cp:lastModifiedBy>Jane Bishop</cp:lastModifiedBy>
  <cp:revision>118</cp:revision>
  <dcterms:created xsi:type="dcterms:W3CDTF">2012-06-20T07:07:43Z</dcterms:created>
  <dcterms:modified xsi:type="dcterms:W3CDTF">2016-10-19T19:21:46Z</dcterms:modified>
</cp:coreProperties>
</file>